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6" r:id="rId6"/>
    <p:sldId id="259" r:id="rId7"/>
    <p:sldId id="264" r:id="rId8"/>
    <p:sldId id="262" r:id="rId9"/>
    <p:sldId id="261" r:id="rId10"/>
    <p:sldId id="263" r:id="rId11"/>
    <p:sldId id="31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FFAF1-E63F-3261-3844-8A965D3BE3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88FF9-6B26-4201-0EC8-CE1691C06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66898-FAC2-F4C5-7DED-A03EC9C6A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E3E9-8FB1-4347-979E-E713D7714EE8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889B8-B44D-EAEF-8A5F-C8CB9D515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E7ACA-0802-14B8-D154-5ED715A9D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566C-9490-4DD8-8569-721C17CCA4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34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0439D-BD2F-23CC-C586-6BDCD1FD2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F14F29-D878-F27A-98C4-8BAE473CF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16B16-A872-28C2-3171-2A6C598D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E3E9-8FB1-4347-979E-E713D7714EE8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35480-628D-90D2-6257-388ADDD44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A0EDC-71D1-8BDD-FC51-75872215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566C-9490-4DD8-8569-721C17CCA4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0246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AA4DC1-2B35-07DB-F754-5BC426CE80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649B90-E4A1-2854-CD6A-5D180D07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C3480-2D8B-C426-DB1D-A8608277F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E3E9-8FB1-4347-979E-E713D7714EE8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5CB84-7494-65C9-DD55-6A580F670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457C8-4EDD-8146-1786-0FAD36280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566C-9490-4DD8-8569-721C17CCA4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6591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F50A6-E460-DCF3-2010-64F8D41C5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EDFE5-0FFB-611C-48F5-5C9E17CFC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01F87-8ECE-533D-F8E5-D3AAFCA04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CACB7-94FE-4533-8103-57908EEE9F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268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54A2C-D2A7-9A76-FF02-B8C911945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E27C5-80EF-4EC5-E217-AD5E8B871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432AF-3DD9-7CBC-9609-CAEB6C8A1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52471-5DCE-44AA-9749-73C8C417B5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095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11AFD-ED5D-AE93-EA71-0E7BA2EC9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817DE-791F-CC49-DD3C-6BE1A1F6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5397C-4654-32D1-5F80-C095AA4F3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32D5B-E43B-47A8-B05C-01A17FA23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4034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FA5C0CC-155E-AC73-4737-A6FC0A4BD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495FF2-33D4-4BB7-95AD-F7177BC0D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1DB13-E761-66F4-BE51-4CDC9E4C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32E28-8F77-4A16-BAE4-F5E29F4A66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4006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CF8A494-78CC-E68A-E3A1-A63267949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9C70F1-051D-EC73-06ED-00C49DD04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9D0D240-80F4-FADA-2B14-2FC1B9B28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CFDF7-7522-4850-95D9-D9912B4F84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8312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74ED1EF-5BB2-AC0F-59A6-FE0A0082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0CD7925-499E-967E-2B99-CD1911BAD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757D045-1E48-5B64-A025-EBE2625F7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8BAFC-38AA-4483-8947-BA40CFB5A2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660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DC656BE-6E27-43C8-1EDE-AFF49D871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AFD51C3-5612-042A-86EC-D3FA6AE74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C9F5AB9-5F9A-E5C4-9985-57AAEE638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46F73-E2F2-4CA5-88D2-21EE6618BF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4420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B68E295-B47F-A31A-2DC3-3EDBD0B4D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69EA809-8C3A-5AD9-B2BA-A01F777C1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86AD3D-1D6C-D629-CCB2-425E1D8B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A79C1-5322-4A7A-A3C9-218D7C7220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07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DF99F-D5A6-20E9-37B9-461DA2AD7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638C0-8638-6D66-19B7-6DA98593C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78DE8-D7A7-22BF-C711-E86557FF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E3E9-8FB1-4347-979E-E713D7714EE8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A409D-6480-AE4D-0032-EA3B74C73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BC641-F177-8B44-97F3-6CDC5679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566C-9490-4DD8-8569-721C17CCA4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63061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7411EF7-A1C5-CF42-707C-F85962E00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175CA8-490D-3B51-ECC0-F5E97FAB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EBE94D-2F19-ACCB-5AF1-39A8B1F38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85B90-36FA-498C-871C-53F9A44C10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079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6C870-C6F6-B499-606C-A0C4A2FB0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FCCFC-D9D3-85EC-1896-B0A9579CD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56687-6CC3-7977-DD80-65B34950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2B5DA-CEE7-4DFE-AF87-AA6BE870DB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9573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31434-B5DD-2BA5-A0BF-63FE34F9E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9FB42-E462-D31D-6A99-80619271D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B934-C036-4519-A573-CCC26142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BDF11-F350-4964-9AB9-D7EFEE27C1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4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81C96-957D-F385-D4B0-83A2BE894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42F55-C455-02DA-8E39-60073AD2B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ED34B-27FA-E8F7-1E9B-9BC380A2E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E3E9-8FB1-4347-979E-E713D7714EE8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20C7D-E02E-2D9D-1E06-D45D7EC8E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8ECA7-ADB6-61DC-2022-4FE1991A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566C-9490-4DD8-8569-721C17CCA4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177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387C1-E763-B02B-3C70-D580133CB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8E40-A7BA-6853-48E3-10C8817E1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75F5D1-6A20-59FA-E913-8C9C95699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25CCF0-6049-F5D9-D12B-79467C148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E3E9-8FB1-4347-979E-E713D7714EE8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BB22C-5E87-2199-5752-D35B372CC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AD12DF-C60A-FD0E-9681-3E0F820AC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566C-9490-4DD8-8569-721C17CCA4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017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A7556-82F1-9FDE-3837-F96FBCEAC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67927-C227-8FEB-BE92-AC448A3D9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1660B7-5606-6C47-C30E-A495F197A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8B8DEA-0135-FF62-32FF-F139A7E9AD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B6239B-00C9-C523-53C6-F5E58F76E2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0AC2D6-D401-F570-0AD9-3294BB90A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E3E9-8FB1-4347-979E-E713D7714EE8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ED9F16-ABB2-EA45-A82F-6B263ECA8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B4E133-1F51-D562-D19F-9B4A84982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566C-9490-4DD8-8569-721C17CCA4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159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A9743-390D-7915-6F08-7549B601E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C85B1E-B33B-2BBD-BCF6-B866FBBDD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E3E9-8FB1-4347-979E-E713D7714EE8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2845EE-1209-3571-AC2E-25A4C8762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1E5850-4921-0030-84AE-2999FECF6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566C-9490-4DD8-8569-721C17CCA4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317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8B1D0A-A0E0-2E1E-57C4-3440A52D8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E3E9-8FB1-4347-979E-E713D7714EE8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50E414-B6D3-7E29-602D-EA3EB6632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D54C1-D4CB-0139-2FBE-A7DBDCBB8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566C-9490-4DD8-8569-721C17CCA4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504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72FCB-1674-6EB1-971E-4CA8E04EA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C92EA-CF8E-7DA1-A149-2AE89747F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3F9B6A-33D5-6D41-3295-C13D6BC06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2E7969-7521-407F-5944-FFCCF5080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E3E9-8FB1-4347-979E-E713D7714EE8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55887-BC1E-5854-2966-AF278745B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AD8F16-BE03-69C5-9036-BC99B0EDC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566C-9490-4DD8-8569-721C17CCA4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629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53730-25DE-6D31-8ABB-ABFFA429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B5E652-735E-81E0-E436-813191E1EA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795D9B-B3F9-8277-30BF-3B1321976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56B599-13EE-8F8D-4B29-F0CEF8FFF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E3E9-8FB1-4347-979E-E713D7714EE8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C6B745-2155-7C52-3487-7AB52DAA1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D4B0E-07F6-73B9-8658-665BB5A18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566C-9490-4DD8-8569-721C17CCA4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6538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E45CC8-9B88-5ACE-96E8-7D9F1EDA8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6D986-E6D3-ABAA-7E46-426D4CA24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9E367-6BC2-CF0C-2B43-35583CB2E5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EE3E9-8FB1-4347-979E-E713D7714EE8}" type="datetimeFigureOut">
              <a:rPr lang="en-IN" smtClean="0"/>
              <a:t>06-06-2024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9FA70-B1F8-3460-3B3B-9D5B3F8AEF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24508-36E1-8408-25B2-8BFA5733B3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7566C-9490-4DD8-8569-721C17CCA4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5810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0A13D76-C649-3E32-09E2-DB0E1201CD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BF52CF9-3213-8B98-AB43-BC4E692B18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71043-14D0-C059-28F5-4388841F37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21 JULY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D47D0-3345-776B-9882-4E3B18F81A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INT CONF NKL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9A14F-CDA2-6165-594D-AD77158F2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DEEC7E5-0A54-4F3A-83C0-265E869BBB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3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D185F-DA55-340D-DFD0-F5360031DF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Sensor based nitrate detection kit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F05B5F2-AB2D-3B88-FFCA-A7EB773A644C}"/>
              </a:ext>
            </a:extLst>
          </p:cNvPr>
          <p:cNvSpPr txBox="1">
            <a:spLocks/>
          </p:cNvSpPr>
          <p:nvPr/>
        </p:nvSpPr>
        <p:spPr>
          <a:xfrm>
            <a:off x="1676400" y="37544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Dr.S.Krishna kumar* and P.Kumaravel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*Associate Professor and Head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Department of Veterinary Public health and Epidemiology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Veterinary College and Research Institute, Udumalpet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epivetkrishna@gmail.com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7390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4">
            <a:extLst>
              <a:ext uri="{FF2B5EF4-FFF2-40B4-BE49-F238E27FC236}">
                <a16:creationId xmlns:a16="http://schemas.microsoft.com/office/drawing/2014/main" id="{E75D1256-C360-6605-B527-577E81008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533400"/>
            <a:ext cx="4495800" cy="5638800"/>
          </a:xfrm>
        </p:spPr>
        <p:txBody>
          <a:bodyPr/>
          <a:lstStyle/>
          <a:p>
            <a:pPr algn="ctr" eaLnBrk="1" hangingPunct="1"/>
            <a:r>
              <a:rPr lang="en-US" altLang="en-US" sz="4000">
                <a:latin typeface="Arial" panose="020B0604020202020204" pitchFamily="34" charset="0"/>
                <a:cs typeface="Arial" panose="020B0604020202020204" pitchFamily="34" charset="0"/>
              </a:rPr>
              <a:t>Any suggestions</a:t>
            </a:r>
          </a:p>
          <a:p>
            <a:pPr algn="ctr" eaLnBrk="1" hangingPunct="1"/>
            <a:r>
              <a:rPr lang="en-US" altLang="en-US" sz="4000">
                <a:latin typeface="Arial" panose="020B0604020202020204" pitchFamily="34" charset="0"/>
                <a:cs typeface="Arial" panose="020B0604020202020204" pitchFamily="34" charset="0"/>
              </a:rPr>
              <a:t>Any comments</a:t>
            </a:r>
          </a:p>
          <a:p>
            <a:pPr algn="ctr" eaLnBrk="1" hangingPunct="1"/>
            <a:r>
              <a:rPr lang="en-US" altLang="en-US" sz="4000">
                <a:latin typeface="Arial" panose="020B0604020202020204" pitchFamily="34" charset="0"/>
                <a:cs typeface="Arial" panose="020B0604020202020204" pitchFamily="34" charset="0"/>
              </a:rPr>
              <a:t>Any questions</a:t>
            </a:r>
          </a:p>
          <a:p>
            <a:pPr algn="ctr" eaLnBrk="1" hangingPunct="1"/>
            <a:endParaRPr lang="en-US" altLang="en-US" sz="4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4000">
                <a:latin typeface="Arial" panose="020B0604020202020204" pitchFamily="34" charset="0"/>
                <a:cs typeface="Arial" panose="020B0604020202020204" pitchFamily="34" charset="0"/>
              </a:rPr>
              <a:t>Thank you to all my co workers</a:t>
            </a:r>
          </a:p>
        </p:txBody>
      </p:sp>
      <p:pic>
        <p:nvPicPr>
          <p:cNvPr id="31747" name="Picture 2" descr="E:\KITCHA\CANDLE\IMG_1743.JPG">
            <a:extLst>
              <a:ext uri="{FF2B5EF4-FFF2-40B4-BE49-F238E27FC236}">
                <a16:creationId xmlns:a16="http://schemas.microsoft.com/office/drawing/2014/main" id="{608F8A4F-1389-205A-D313-12869E74D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0"/>
            <a:ext cx="3505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E0AF-0E8C-275C-D3A4-2388B24AD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Preamble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13940-C100-7904-6960-84F69940A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24547"/>
            <a:ext cx="10820400" cy="5138177"/>
          </a:xfrm>
        </p:spPr>
        <p:txBody>
          <a:bodyPr>
            <a:normAutofit fontScale="32500" lnSpcReduction="20000"/>
          </a:bodyPr>
          <a:lstStyle/>
          <a:p>
            <a:pPr marL="447675" indent="-3619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447675" indent="-3619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n-US" sz="4500" b="0" i="0" dirty="0">
                <a:solidFill>
                  <a:srgbClr val="2F2F2F"/>
                </a:solidFill>
                <a:effectLst/>
                <a:highlight>
                  <a:srgbClr val="FFFFFF"/>
                </a:highlight>
                <a:latin typeface="opensans-regular"/>
              </a:rPr>
              <a:t>Nitrate (NO</a:t>
            </a:r>
            <a:r>
              <a:rPr lang="en-US" sz="4500" b="0" i="0" baseline="-25000" dirty="0">
                <a:solidFill>
                  <a:srgbClr val="2F2F2F"/>
                </a:solidFill>
                <a:effectLst/>
                <a:highlight>
                  <a:srgbClr val="FFFFFF"/>
                </a:highlight>
                <a:latin typeface="opensans-regular"/>
              </a:rPr>
              <a:t>3</a:t>
            </a:r>
            <a:r>
              <a:rPr lang="en-US" sz="4500" b="0" i="0" baseline="30000" dirty="0">
                <a:solidFill>
                  <a:srgbClr val="2F2F2F"/>
                </a:solidFill>
                <a:effectLst/>
                <a:highlight>
                  <a:srgbClr val="FFFFFF"/>
                </a:highlight>
                <a:latin typeface="opensans-regular"/>
              </a:rPr>
              <a:t>-</a:t>
            </a:r>
            <a:r>
              <a:rPr lang="en-US" sz="4500" b="0" i="0" dirty="0">
                <a:solidFill>
                  <a:srgbClr val="2F2F2F"/>
                </a:solidFill>
                <a:effectLst/>
                <a:highlight>
                  <a:srgbClr val="FFFFFF"/>
                </a:highlight>
                <a:latin typeface="opensans-regular"/>
              </a:rPr>
              <a:t> ) is an ion . It readily dissolves in water and is an essential plant nutrient often applied to crops to help aid growth.</a:t>
            </a:r>
            <a:endParaRPr lang="en-IN" sz="4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447675" indent="-3619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n-IN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Nitrate - frequently contaminated in fodder, water and milk and  blood. </a:t>
            </a:r>
          </a:p>
          <a:p>
            <a:pPr marL="447675" indent="-3619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n-IN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Sources  </a:t>
            </a:r>
          </a:p>
          <a:p>
            <a:pPr marL="12573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IN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sewage contamination</a:t>
            </a:r>
          </a:p>
          <a:p>
            <a:pPr marL="12573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IN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faculty natural farming </a:t>
            </a:r>
          </a:p>
          <a:p>
            <a:pPr marL="12573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IN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improper fertilizer management</a:t>
            </a:r>
          </a:p>
          <a:p>
            <a:pPr marL="12573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IN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addition of chemicals as preservatives</a:t>
            </a:r>
          </a:p>
          <a:p>
            <a:pPr marL="447675" indent="-3619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n-IN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Nitrate poisoning                  methaemoglobin                         anoxia                   death. </a:t>
            </a:r>
          </a:p>
          <a:p>
            <a:pPr marL="447675" indent="-3619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n-IN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Early diagnosis &amp; prompt treatment                     better clinical outcome </a:t>
            </a:r>
            <a:endParaRPr lang="en-IN" sz="45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endParaRPr lang="en-IN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E7FD87F7-2E3D-4D16-A1E7-A980E0F37794}"/>
              </a:ext>
            </a:extLst>
          </p:cNvPr>
          <p:cNvSpPr/>
          <p:nvPr/>
        </p:nvSpPr>
        <p:spPr>
          <a:xfrm>
            <a:off x="4909115" y="5161389"/>
            <a:ext cx="781050" cy="2286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9207F4-7BD6-D27A-637F-C7973BB99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197" y="5171302"/>
            <a:ext cx="739626" cy="2484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7BA797E-4B12-6A25-76ED-1B930BF54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6276" y="5171302"/>
            <a:ext cx="798645" cy="2621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23CDD57-0A98-2ACC-4D4F-8656D8C956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5502" y="5633543"/>
            <a:ext cx="798645" cy="26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403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43488-B9E2-4019-E48A-0D679A107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Current </a:t>
            </a:r>
            <a:r>
              <a:rPr lang="en-IN" sz="4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scenario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06594-02F5-456E-446D-0C3A20E24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Kits  at field level -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purely qualitative. </a:t>
            </a:r>
            <a:endParaRPr lang="en-IN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Unable to detect the nitrate in quantitative level at farm gate  </a:t>
            </a:r>
            <a:endParaRPr lang="en-IN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Immediate diagnosis and treatment  -  Better clinical outcome.</a:t>
            </a:r>
            <a:endParaRPr lang="en-IN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Currently available nitrate detection methods -  time consuming and too far from farm gate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99095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611A9-732B-C24B-065A-5AC962CFC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Colour measurement  </a:t>
            </a:r>
            <a:b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Semi quantitative method</a:t>
            </a:r>
            <a:endParaRPr lang="en-IN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4D209B7-BCB6-81CF-4A2C-309CA08AE9A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660809"/>
            <a:ext cx="2952750" cy="3813016"/>
          </a:xfrm>
          <a:prstGeom prst="rect">
            <a:avLst/>
          </a:prstGeom>
          <a:noFill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1EF6AD-B03E-4D9C-853C-F75040E187FA}"/>
              </a:ext>
            </a:extLst>
          </p:cNvPr>
          <p:cNvPicPr/>
          <p:nvPr/>
        </p:nvPicPr>
        <p:blipFill>
          <a:blip r:embed="rId3"/>
          <a:srcRect l="21818" t="29551" r="49091" b="32454"/>
          <a:stretch>
            <a:fillRect/>
          </a:stretch>
        </p:blipFill>
        <p:spPr>
          <a:xfrm>
            <a:off x="2967990" y="2660809"/>
            <a:ext cx="2714625" cy="3743166"/>
          </a:xfrm>
          <a:prstGeom prst="rect">
            <a:avLst/>
          </a:prstGeom>
          <a:noFill/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4E97856-A2A1-0C73-4F8E-CB4379EDB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114557"/>
              </p:ext>
            </p:extLst>
          </p:nvPr>
        </p:nvGraphicFramePr>
        <p:xfrm>
          <a:off x="5697855" y="3022124"/>
          <a:ext cx="6459855" cy="320040"/>
        </p:xfrm>
        <a:graphic>
          <a:graphicData uri="http://schemas.openxmlformats.org/drawingml/2006/table">
            <a:tbl>
              <a:tblPr firstRow="1" firstCol="1" bandRow="1"/>
              <a:tblGrid>
                <a:gridCol w="1325880">
                  <a:extLst>
                    <a:ext uri="{9D8B030D-6E8A-4147-A177-3AD203B41FA5}">
                      <a16:colId xmlns:a16="http://schemas.microsoft.com/office/drawing/2014/main" val="1737282818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635367098"/>
                    </a:ext>
                  </a:extLst>
                </a:gridCol>
                <a:gridCol w="1334135">
                  <a:extLst>
                    <a:ext uri="{9D8B030D-6E8A-4147-A177-3AD203B41FA5}">
                      <a16:colId xmlns:a16="http://schemas.microsoft.com/office/drawing/2014/main" val="2296744976"/>
                    </a:ext>
                  </a:extLst>
                </a:gridCol>
                <a:gridCol w="1266190">
                  <a:extLst>
                    <a:ext uri="{9D8B030D-6E8A-4147-A177-3AD203B41FA5}">
                      <a16:colId xmlns:a16="http://schemas.microsoft.com/office/drawing/2014/main" val="4102593699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3668434101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D0D8E8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0.5% </a:t>
                      </a:r>
                      <a:endParaRPr lang="en-IN" sz="1100" dirty="0">
                        <a:effectLst/>
                        <a:highlight>
                          <a:srgbClr val="D0D8E8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highlight>
                            <a:srgbClr val="D0D8E8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1.0 % </a:t>
                      </a:r>
                      <a:endParaRPr lang="en-IN" sz="1100">
                        <a:effectLst/>
                        <a:highlight>
                          <a:srgbClr val="D0D8E8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highlight>
                            <a:srgbClr val="D0D8E8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1.0-2.0% </a:t>
                      </a:r>
                      <a:endParaRPr lang="en-IN" sz="1100">
                        <a:effectLst/>
                        <a:highlight>
                          <a:srgbClr val="D0D8E8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highlight>
                            <a:srgbClr val="D0D8E8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&gt;2.0% </a:t>
                      </a:r>
                      <a:endParaRPr lang="en-IN" sz="1100">
                        <a:effectLst/>
                        <a:highlight>
                          <a:srgbClr val="D0D8E8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D0D8E8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NEGATIVE </a:t>
                      </a:r>
                      <a:endParaRPr lang="en-IN" sz="1100" dirty="0">
                        <a:effectLst/>
                        <a:highlight>
                          <a:srgbClr val="D0D8E8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928267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7061A161-E2A1-899C-3E4B-85E3AB312777}"/>
              </a:ext>
            </a:extLst>
          </p:cNvPr>
          <p:cNvPicPr/>
          <p:nvPr/>
        </p:nvPicPr>
        <p:blipFill>
          <a:blip r:embed="rId4"/>
          <a:srcRect l="19540" t="2197"/>
          <a:stretch>
            <a:fillRect/>
          </a:stretch>
        </p:blipFill>
        <p:spPr bwMode="auto">
          <a:xfrm>
            <a:off x="5697855" y="3342164"/>
            <a:ext cx="5200650" cy="2057400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FB63772-26A3-0139-6F0F-9009311C1756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913745" y="3342164"/>
            <a:ext cx="1205865" cy="2057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3282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1890D-4636-95A1-5FC3-418AC4369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IN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Intervention.</a:t>
            </a:r>
            <a:br>
              <a:rPr lang="en-IN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C7838-0E6F-BFA1-BBD7-53E3D5041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Development of nitrate quantification system by sensor system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IN" dirty="0"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E</a:t>
            </a: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lectrical pulses equals to nitrate concentration by sensors.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Quantitative method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IN" dirty="0">
                <a:latin typeface="Times New Roman" panose="02020603050405020304" pitchFamily="18" charset="0"/>
                <a:ea typeface="Calibri" panose="020F0502020204030204" pitchFamily="34" charset="0"/>
                <a:cs typeface="Latha" panose="020B0604020202020204" pitchFamily="34" charset="0"/>
              </a:rPr>
              <a:t>No chemicals 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40991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F016E-6434-C26F-60CF-A6C40E294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                 Hand held Probe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9B16296-BEDA-B3A0-8ECF-7CDDA0F8F8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3140606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74168-DD0A-8292-57F0-CFB36E174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                       Mechanism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A6A83-E73C-A417-8836-93F3349E4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Nitrate sensor contains a </a:t>
            </a:r>
            <a:r>
              <a:rPr lang="en-US" dirty="0" err="1"/>
              <a:t>Permafil</a:t>
            </a:r>
            <a:r>
              <a:rPr lang="en-US" dirty="0"/>
              <a:t> electrode containing nitrate ions inside a membrane. </a:t>
            </a:r>
          </a:p>
          <a:p>
            <a:r>
              <a:rPr lang="en-US" dirty="0"/>
              <a:t>Electrode will attract only nitrate in the solution </a:t>
            </a:r>
          </a:p>
          <a:p>
            <a:r>
              <a:rPr lang="en-US" dirty="0"/>
              <a:t> Measuring the electrical potential of attraction</a:t>
            </a:r>
          </a:p>
          <a:p>
            <a:r>
              <a:rPr lang="en-US" b="0" i="0" dirty="0">
                <a:solidFill>
                  <a:srgbClr val="2F2F2F"/>
                </a:solidFill>
                <a:effectLst/>
                <a:highlight>
                  <a:srgbClr val="FFFFFF"/>
                </a:highlight>
                <a:latin typeface="opensans-regular"/>
              </a:rPr>
              <a:t>The difference in potentials is raw mV value</a:t>
            </a:r>
          </a:p>
          <a:p>
            <a:r>
              <a:rPr lang="en-US" b="0" i="0" dirty="0">
                <a:solidFill>
                  <a:srgbClr val="2F2F2F"/>
                </a:solidFill>
                <a:effectLst/>
                <a:highlight>
                  <a:srgbClr val="FFFFFF"/>
                </a:highlight>
                <a:latin typeface="opensans-regular"/>
              </a:rPr>
              <a:t> This mV value is correlated to ion concentration </a:t>
            </a:r>
          </a:p>
          <a:p>
            <a:r>
              <a:rPr lang="en-US" dirty="0"/>
              <a:t>The sensor can determine the level of nitrate in the solution.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2631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D5C74-2BFA-FA9B-9BC2-3DCD5090B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E5C1B-0773-3F04-45CA-A41E50A58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Sensor                           :Solid state ISE sensor</a:t>
            </a:r>
          </a:p>
          <a:p>
            <a:r>
              <a:rPr lang="en-IN" dirty="0"/>
              <a:t>Measurement range   : 0-30,000 mg/l</a:t>
            </a:r>
          </a:p>
          <a:p>
            <a:r>
              <a:rPr lang="en-IN" dirty="0"/>
              <a:t>Accuracy                       :+/- 10% of reading</a:t>
            </a:r>
          </a:p>
          <a:p>
            <a:r>
              <a:rPr lang="en-IN" dirty="0"/>
              <a:t>Samples                         : Blood, Urine, Milk and Fodder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90897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E2A73-8973-8555-97C0-5A039A53F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Out come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40012-DDCC-31CE-FFBE-18DA023AD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dirty="0"/>
              <a:t>Real time results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dirty="0"/>
              <a:t>Accurate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dirty="0"/>
              <a:t>Low cost testing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dirty="0"/>
              <a:t>On time treatment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dirty="0"/>
              <a:t>Better clinical outcome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9392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315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opensans-regular</vt:lpstr>
      <vt:lpstr>Times New Roman</vt:lpstr>
      <vt:lpstr>Wingdings</vt:lpstr>
      <vt:lpstr>Office Theme</vt:lpstr>
      <vt:lpstr>1_Office Theme</vt:lpstr>
      <vt:lpstr>Sensor based nitrate detection kit</vt:lpstr>
      <vt:lpstr>Preamble</vt:lpstr>
      <vt:lpstr>Current scenario</vt:lpstr>
      <vt:lpstr>Colour measurement   Semi quantitative method</vt:lpstr>
      <vt:lpstr>Intervention. </vt:lpstr>
      <vt:lpstr>                   Hand held Probe</vt:lpstr>
      <vt:lpstr>                         Mechanism</vt:lpstr>
      <vt:lpstr>Specifications</vt:lpstr>
      <vt:lpstr>Out come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VPH HOD</dc:creator>
  <cp:lastModifiedBy>VPH HOD</cp:lastModifiedBy>
  <cp:revision>1</cp:revision>
  <dcterms:created xsi:type="dcterms:W3CDTF">2024-06-06T09:15:04Z</dcterms:created>
  <dcterms:modified xsi:type="dcterms:W3CDTF">2024-06-06T10:35:50Z</dcterms:modified>
</cp:coreProperties>
</file>