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6" r:id="rId5"/>
    <p:sldId id="260" r:id="rId6"/>
    <p:sldId id="259" r:id="rId7"/>
    <p:sldId id="261" r:id="rId8"/>
    <p:sldId id="267" r:id="rId9"/>
    <p:sldId id="268" r:id="rId10"/>
    <p:sldId id="263" r:id="rId11"/>
    <p:sldId id="265" r:id="rId12"/>
    <p:sldId id="31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40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733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7628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F50A6-E460-DCF3-2010-64F8D41C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EDFE5-0FFB-611C-48F5-5C9E17CFC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01F87-8ECE-533D-F8E5-D3AAFCA0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CACB7-94FE-4533-8103-57908EEE9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242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54A2C-D2A7-9A76-FF02-B8C911945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E27C5-80EF-4EC5-E217-AD5E8B87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432AF-3DD9-7CBC-9609-CAEB6C8A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52471-5DCE-44AA-9749-73C8C417B5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940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11AFD-ED5D-AE93-EA71-0E7BA2EC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817DE-791F-CC49-DD3C-6BE1A1F6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5397C-4654-32D1-5F80-C095AA4F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32D5B-E43B-47A8-B05C-01A17FA23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681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A5C0CC-155E-AC73-4737-A6FC0A4B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495FF2-33D4-4BB7-95AD-F7177BC0D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1DB13-E761-66F4-BE51-4CDC9E4C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32E28-8F77-4A16-BAE4-F5E29F4A66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578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F8A494-78CC-E68A-E3A1-A6326794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9C70F1-051D-EC73-06ED-00C49DD0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9D0D240-80F4-FADA-2B14-2FC1B9B2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FDF7-7522-4850-95D9-D9912B4F84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891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4ED1EF-5BB2-AC0F-59A6-FE0A0082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D7925-499E-967E-2B99-CD1911BA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57D045-1E48-5B64-A025-EBE2625F7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8BAFC-38AA-4483-8947-BA40CFB5A2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963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C656BE-6E27-43C8-1EDE-AFF49D87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AFD51C3-5612-042A-86EC-D3FA6AE7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C9F5AB9-5F9A-E5C4-9985-57AAEE63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46F73-E2F2-4CA5-88D2-21EE6618B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446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68E295-B47F-A31A-2DC3-3EDBD0B4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9EA809-8C3A-5AD9-B2BA-A01F777C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86AD3D-1D6C-D629-CCB2-425E1D8B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A79C1-5322-4A7A-A3C9-218D7C7220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92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060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411EF7-A1C5-CF42-707C-F85962E0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175CA8-490D-3B51-ECC0-F5E97FAB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EBE94D-2F19-ACCB-5AF1-39A8B1F3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85B90-36FA-498C-871C-53F9A44C10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230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6C870-C6F6-B499-606C-A0C4A2FB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FCCFC-D9D3-85EC-1896-B0A9579C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56687-6CC3-7977-DD80-65B34950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2B5DA-CEE7-4DFE-AF87-AA6BE870D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32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31434-B5DD-2BA5-A0BF-63FE34F9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9FB42-E462-D31D-6A99-80619271D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B934-C036-4519-A573-CCC26142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BDF11-F350-4964-9AB9-D7EFEE27C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7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635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841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669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330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539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54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001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38A1C-DBBA-4F69-9087-4C4A43F2DDDB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93A10-0056-4DFD-B744-211D8BEE93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839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0A13D76-C649-3E32-09E2-DB0E1201CD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BF52CF9-3213-8B98-AB43-BC4E692B18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71043-14D0-C059-28F5-4388841F3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D47D0-3345-776B-9882-4E3B18F81A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9A14F-CDA2-6165-594D-AD77158F2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DEEC7E5-0A54-4F3A-83C0-265E869BB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05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525" y="18843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en-IN" sz="5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5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A smart point of care Ionized calcium detection device for dairy cows    </a:t>
            </a:r>
            <a:br>
              <a:rPr lang="en-IN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endParaRPr lang="en-IN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err="1"/>
              <a:t>Dr.S.Krishna</a:t>
            </a:r>
            <a:r>
              <a:rPr lang="en-IN" dirty="0"/>
              <a:t> </a:t>
            </a:r>
            <a:r>
              <a:rPr lang="en-IN" dirty="0" err="1"/>
              <a:t>kumar</a:t>
            </a:r>
            <a:r>
              <a:rPr lang="en-IN" dirty="0"/>
              <a:t>* and </a:t>
            </a:r>
            <a:r>
              <a:rPr lang="en-IN" dirty="0" err="1"/>
              <a:t>P.Kumaravel</a:t>
            </a:r>
            <a:endParaRPr lang="en-IN" dirty="0"/>
          </a:p>
          <a:p>
            <a:r>
              <a:rPr lang="en-IN" dirty="0"/>
              <a:t>*Associate Professor and Head</a:t>
            </a:r>
          </a:p>
          <a:p>
            <a:r>
              <a:rPr lang="en-IN" dirty="0"/>
              <a:t>Department of Veterinary Public health and Epidemiology</a:t>
            </a:r>
          </a:p>
          <a:p>
            <a:r>
              <a:rPr lang="en-IN" dirty="0"/>
              <a:t>Veterinary College and Research Institute, Udumalpet</a:t>
            </a:r>
          </a:p>
          <a:p>
            <a:r>
              <a:rPr lang="en-IN" dirty="0"/>
              <a:t>epivetkrishna@gmail.com</a:t>
            </a:r>
          </a:p>
        </p:txBody>
      </p:sp>
    </p:spTree>
    <p:extLst>
      <p:ext uri="{BB962C8B-B14F-4D97-AF65-F5344CB8AC3E}">
        <p14:creationId xmlns:p14="http://schemas.microsoft.com/office/powerpoint/2010/main" val="148274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6756-714A-C787-1CE0-5F77DB320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Outcome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E7DC9-5627-E357-2DB2-2D53D4656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Point of care , more accurate results with affordable price</a:t>
            </a:r>
          </a:p>
          <a:p>
            <a:endParaRPr lang="en-IN" dirty="0"/>
          </a:p>
          <a:p>
            <a:r>
              <a:rPr lang="en-IN" dirty="0"/>
              <a:t>Quick and repeat treatment </a:t>
            </a:r>
          </a:p>
          <a:p>
            <a:endParaRPr lang="en-IN" dirty="0"/>
          </a:p>
          <a:p>
            <a:r>
              <a:rPr lang="en-IN" dirty="0"/>
              <a:t>Easy for differential diagnosis </a:t>
            </a:r>
          </a:p>
          <a:p>
            <a:endParaRPr lang="en-IN" dirty="0"/>
          </a:p>
          <a:p>
            <a:r>
              <a:rPr lang="en-IN" dirty="0"/>
              <a:t>Routine health check up at farm level</a:t>
            </a:r>
          </a:p>
          <a:p>
            <a:endParaRPr lang="en-IN" dirty="0"/>
          </a:p>
          <a:p>
            <a:r>
              <a:rPr lang="en-IN" dirty="0"/>
              <a:t>Effective management  of feeding plan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636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4">
            <a:extLst>
              <a:ext uri="{FF2B5EF4-FFF2-40B4-BE49-F238E27FC236}">
                <a16:creationId xmlns:a16="http://schemas.microsoft.com/office/drawing/2014/main" id="{E75D1256-C360-6605-B527-577E81008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33400"/>
            <a:ext cx="4495800" cy="5638800"/>
          </a:xfrm>
        </p:spPr>
        <p:txBody>
          <a:bodyPr/>
          <a:lstStyle/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Any suggestions</a:t>
            </a:r>
          </a:p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Any comments</a:t>
            </a:r>
          </a:p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Any questions</a:t>
            </a:r>
          </a:p>
          <a:p>
            <a:pPr algn="ctr" eaLnBrk="1" hangingPunct="1"/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Thank you to all my co workers</a:t>
            </a:r>
          </a:p>
        </p:txBody>
      </p:sp>
      <p:pic>
        <p:nvPicPr>
          <p:cNvPr id="31747" name="Picture 2" descr="E:\KITCHA\CANDLE\IMG_1743.JPG">
            <a:extLst>
              <a:ext uri="{FF2B5EF4-FFF2-40B4-BE49-F238E27FC236}">
                <a16:creationId xmlns:a16="http://schemas.microsoft.com/office/drawing/2014/main" id="{608F8A4F-1389-205A-D313-12869E74D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0"/>
            <a:ext cx="3505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1655-402B-0F80-CA7E-192A9066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3B906-672D-4D9D-D40A-110784C46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Hypocalcaemia, characterized by decrease in blood calcium below normal level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Most of the diary animals are in hypocalcaemia condition and looks normally. </a:t>
            </a:r>
          </a:p>
          <a:p>
            <a:pPr marL="628650" indent="-361950" algn="just">
              <a:lnSpc>
                <a:spcPct val="150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Soon after calving, because high need of calcium leads to hypocalcaemia’s.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 Most of the unattended/ delayed case of hypocalcaemia leads to Downer </a:t>
            </a:r>
            <a:r>
              <a:rPr lang="en-IN" dirty="0"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C</a:t>
            </a: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ow </a:t>
            </a:r>
            <a:r>
              <a:rPr lang="en-IN" dirty="0"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S</a:t>
            </a: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yndrome. </a:t>
            </a:r>
          </a:p>
          <a:p>
            <a:pPr marL="714375" indent="-533400" algn="just">
              <a:lnSpc>
                <a:spcPct val="150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The outcome of the downer cow syndrome mainly depends upon the time of treatment, selection of salt , dose, route and other husbandry parameters.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Among the three forms of calcium in blood, the ionized calcium (</a:t>
            </a:r>
            <a:r>
              <a:rPr lang="en-IN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iCa</a:t>
            </a: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) is the physiologically active.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735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DA5A-FEB4-0DB6-996F-3553DEA9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           Preamble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C08D6-CC22-32B1-6BC0-569A7DC5A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u="none" strike="noStrike" baseline="0" dirty="0">
                <a:solidFill>
                  <a:srgbClr val="221E1F"/>
                </a:solidFill>
                <a:latin typeface="Helvetica LT Std Light"/>
              </a:rPr>
              <a:t>The </a:t>
            </a:r>
            <a:r>
              <a:rPr lang="en-US" sz="2800" b="0" i="0" u="none" strike="noStrike" baseline="0" dirty="0" err="1">
                <a:solidFill>
                  <a:srgbClr val="221E1F"/>
                </a:solidFill>
                <a:latin typeface="Helvetica LT Std Light"/>
              </a:rPr>
              <a:t>iCa</a:t>
            </a:r>
            <a:r>
              <a:rPr lang="en-US" sz="2800" b="0" i="0" u="none" strike="noStrike" baseline="0" dirty="0">
                <a:solidFill>
                  <a:srgbClr val="221E1F"/>
                </a:solidFill>
                <a:latin typeface="Helvetica LT Std Light"/>
              </a:rPr>
              <a:t> concentration in blood normal between 1.05 and 1.30 mmol/L.</a:t>
            </a:r>
          </a:p>
          <a:p>
            <a:endParaRPr lang="en-US" sz="2800" b="0" i="0" u="none" strike="noStrike" baseline="0" dirty="0">
              <a:solidFill>
                <a:srgbClr val="221E1F"/>
              </a:solidFill>
              <a:latin typeface="Helvetica LT Std Light"/>
            </a:endParaRPr>
          </a:p>
          <a:p>
            <a:r>
              <a:rPr lang="en-US" sz="2800" b="0" i="0" u="none" strike="noStrike" baseline="0" dirty="0">
                <a:solidFill>
                  <a:srgbClr val="221E1F"/>
                </a:solidFill>
                <a:latin typeface="Helvetica LT Std Light"/>
              </a:rPr>
              <a:t>Hypocalcemia is diagnosed at 0.9 mmol/L</a:t>
            </a:r>
          </a:p>
          <a:p>
            <a:endParaRPr lang="en-US" sz="800" b="0" i="0" u="none" strike="noStrike" baseline="0" dirty="0">
              <a:solidFill>
                <a:srgbClr val="221E1F"/>
              </a:solidFill>
              <a:latin typeface="Helvetica LT Std Light"/>
            </a:endParaRPr>
          </a:p>
          <a:p>
            <a:r>
              <a:rPr lang="en-US" dirty="0">
                <a:solidFill>
                  <a:srgbClr val="221E1F"/>
                </a:solidFill>
                <a:latin typeface="Helvetica LT Std Light"/>
              </a:rPr>
              <a:t>Early detection  -   Better intervention </a:t>
            </a:r>
          </a:p>
          <a:p>
            <a:endParaRPr lang="en-US" dirty="0">
              <a:solidFill>
                <a:srgbClr val="221E1F"/>
              </a:solidFill>
              <a:latin typeface="Helvetica LT Std Light"/>
            </a:endParaRPr>
          </a:p>
          <a:p>
            <a:r>
              <a:rPr lang="en-US" dirty="0">
                <a:solidFill>
                  <a:srgbClr val="221E1F"/>
                </a:solidFill>
                <a:latin typeface="Helvetica LT Std Light"/>
              </a:rPr>
              <a:t>Periodical herd </a:t>
            </a:r>
            <a:r>
              <a:rPr lang="en-US" dirty="0" err="1">
                <a:solidFill>
                  <a:srgbClr val="221E1F"/>
                </a:solidFill>
                <a:latin typeface="Helvetica LT Std Light"/>
              </a:rPr>
              <a:t>iCa</a:t>
            </a:r>
            <a:r>
              <a:rPr lang="en-US" dirty="0">
                <a:solidFill>
                  <a:srgbClr val="221E1F"/>
                </a:solidFill>
                <a:latin typeface="Helvetica LT Std Light"/>
              </a:rPr>
              <a:t> detection  - Better productivity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853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2C539-7A54-8954-4C6A-E2BD3893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Components of Calcium in blood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741B00-0A6D-BED8-5C48-AF685B16A2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7550" y="1821199"/>
            <a:ext cx="5695949" cy="4345655"/>
          </a:xfrm>
        </p:spPr>
      </p:pic>
    </p:spTree>
    <p:extLst>
      <p:ext uri="{BB962C8B-B14F-4D97-AF65-F5344CB8AC3E}">
        <p14:creationId xmlns:p14="http://schemas.microsoft.com/office/powerpoint/2010/main" val="94544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0E0E1-9A6C-7794-0030-1C9087591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IN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                    Current scenario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84017-8E81-8C37-C9B1-1CA3E2259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Very few facilities available to measure the ionized  calcium that to in the urban based laboratories.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Most of the dairy farming are situated in the rural areas and testing laboratories are far away from the field.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Testing of ionized calcium facilities are also remote.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25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8510-4173-08D7-95FD-ACF9F728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Intervention.</a:t>
            </a:r>
            <a:b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AF68-FE4D-D993-224F-041FE7D64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Planned to develop sensor based, hand held, point of care device to detect ionized blood calcium device equipped.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It will be affordable cost (if large volume is manufactured) 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and rapid blood </a:t>
            </a:r>
            <a:r>
              <a:rPr lang="en-IN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iCa</a:t>
            </a: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 analysis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Ideal for individual animal and herd-level monitoring of dairy farms.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375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56761-1306-2628-C8D8-D3A693455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Mechanism </a:t>
            </a:r>
            <a:br>
              <a:rPr lang="en-IN" dirty="0"/>
            </a:br>
            <a:r>
              <a:rPr lang="en-IN" dirty="0"/>
              <a:t>Sensor based Calcium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04974-DE92-0AC4-DD8B-0822D140F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Calcium sensor contains a </a:t>
            </a:r>
            <a:r>
              <a:rPr lang="en-US" dirty="0" err="1"/>
              <a:t>Permafil</a:t>
            </a:r>
            <a:r>
              <a:rPr lang="en-US" dirty="0"/>
              <a:t> (non-refillable) electrode containing an oxidized form of Calcium inside a membrane. </a:t>
            </a:r>
          </a:p>
          <a:p>
            <a:pPr algn="just"/>
            <a:r>
              <a:rPr lang="en-US" dirty="0"/>
              <a:t>Calcium in the sample is attracted to the oxidized Calcium in the membrane.</a:t>
            </a:r>
          </a:p>
          <a:p>
            <a:pPr algn="just"/>
            <a:r>
              <a:rPr lang="en-US" dirty="0"/>
              <a:t> By measuring the electrical potential of this attraction, the sensor can determine the level of Calcium in the solution.</a:t>
            </a:r>
          </a:p>
          <a:p>
            <a:pPr algn="just"/>
            <a:r>
              <a:rPr lang="en-US" dirty="0"/>
              <a:t>Attract only   Calcium molecules sealed electrode sensors  work well even in solutions containing numerous elements.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Values converted in to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iCa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level in mmol/L 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583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BEE0B-2473-7FA7-8046-FE1358D2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Hand held </a:t>
            </a:r>
            <a:r>
              <a:rPr lang="en-IN" dirty="0" err="1"/>
              <a:t>iCa</a:t>
            </a:r>
            <a:r>
              <a:rPr lang="en-IN" dirty="0"/>
              <a:t> detector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05914E-22EF-04A4-D179-0876F4EB5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7" y="2124076"/>
            <a:ext cx="11228810" cy="378142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C4715A-F00E-5F9B-5F22-119DD23D5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549" y="2124076"/>
            <a:ext cx="6126788" cy="378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00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B8E7-7AD1-9258-D019-0845279B0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62317-C6BB-94B5-0C98-D7402FDC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Collect blood from animal and store in Heparin tubes</a:t>
            </a:r>
          </a:p>
          <a:p>
            <a:r>
              <a:rPr lang="en-IN" dirty="0"/>
              <a:t>Allow it for room temp (20-25</a:t>
            </a:r>
            <a:r>
              <a:rPr lang="en-IN" baseline="30000" dirty="0"/>
              <a:t>o</a:t>
            </a:r>
            <a:r>
              <a:rPr lang="en-IN" dirty="0"/>
              <a:t>C)</a:t>
            </a:r>
          </a:p>
          <a:p>
            <a:endParaRPr lang="en-IN" dirty="0"/>
          </a:p>
          <a:p>
            <a:r>
              <a:rPr lang="en-IN" dirty="0"/>
              <a:t>Place one drop of blood in the Well</a:t>
            </a:r>
          </a:p>
          <a:p>
            <a:endParaRPr lang="en-IN" dirty="0"/>
          </a:p>
          <a:p>
            <a:r>
              <a:rPr lang="en-IN" dirty="0"/>
              <a:t>Wait for Two minutes</a:t>
            </a:r>
          </a:p>
          <a:p>
            <a:endParaRPr lang="en-IN" dirty="0"/>
          </a:p>
          <a:p>
            <a:r>
              <a:rPr lang="en-IN" dirty="0"/>
              <a:t>Read the results </a:t>
            </a:r>
          </a:p>
        </p:txBody>
      </p:sp>
    </p:spTree>
    <p:extLst>
      <p:ext uri="{BB962C8B-B14F-4D97-AF65-F5344CB8AC3E}">
        <p14:creationId xmlns:p14="http://schemas.microsoft.com/office/powerpoint/2010/main" val="17826069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464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Helvetica LT Std Light</vt:lpstr>
      <vt:lpstr>Times New Roman</vt:lpstr>
      <vt:lpstr>Wingdings</vt:lpstr>
      <vt:lpstr>1_Office Theme</vt:lpstr>
      <vt:lpstr>Office Theme</vt:lpstr>
      <vt:lpstr> A smart point of care Ionized calcium detection device for dairy cows     </vt:lpstr>
      <vt:lpstr>Preamble</vt:lpstr>
      <vt:lpstr>                            Preamble</vt:lpstr>
      <vt:lpstr>                 Components of Calcium in blood</vt:lpstr>
      <vt:lpstr>                    Current scenario </vt:lpstr>
      <vt:lpstr>Intervention. </vt:lpstr>
      <vt:lpstr>Mechanism  Sensor based Calcium determination</vt:lpstr>
      <vt:lpstr>Hand held iCa detector</vt:lpstr>
      <vt:lpstr>Procedure</vt:lpstr>
      <vt:lpstr>Outcome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VPH HOD</dc:creator>
  <cp:lastModifiedBy>VPH HOD</cp:lastModifiedBy>
  <cp:revision>6</cp:revision>
  <dcterms:created xsi:type="dcterms:W3CDTF">2024-06-05T07:00:59Z</dcterms:created>
  <dcterms:modified xsi:type="dcterms:W3CDTF">2024-06-06T10:35:53Z</dcterms:modified>
</cp:coreProperties>
</file>